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58" r:id="rId6"/>
    <p:sldId id="263" r:id="rId7"/>
    <p:sldId id="259" r:id="rId8"/>
    <p:sldId id="264" r:id="rId9"/>
    <p:sldId id="260" r:id="rId10"/>
  </p:sldIdLst>
  <p:sldSz cx="18288000" cy="10287000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Georgia Pro" panose="02040502050405020303" pitchFamily="18" charset="0"/>
      <p:regular r:id="rId16"/>
      <p:bold r:id="rId17"/>
      <p:italic r:id="rId18"/>
      <p:boldItalic r:id="rId19"/>
    </p:embeddedFont>
    <p:embeddedFont>
      <p:font typeface="Georgia Pro Light" panose="02040302050405020303" pitchFamily="18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7" autoAdjust="0"/>
    <p:restoredTop sz="94624" autoAdjust="0"/>
  </p:normalViewPr>
  <p:slideViewPr>
    <p:cSldViewPr>
      <p:cViewPr>
        <p:scale>
          <a:sx n="65" d="100"/>
          <a:sy n="65" d="100"/>
        </p:scale>
        <p:origin x="928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019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311.14764" TargetMode="External"/><Relationship Id="rId4" Type="http://schemas.openxmlformats.org/officeDocument/2006/relationships/hyperlink" Target="https://www.researchgate.net/publication/379709559_On_automatic_person-in-water_detection_for_marine_search_and_rescue_opera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8321453"/>
            <a:chOff x="-48591" y="-714375"/>
            <a:chExt cx="9867900" cy="11095270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3621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StormVision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  <a:p>
              <a:pPr marL="0" lvl="0" indent="0" algn="l">
                <a:lnSpc>
                  <a:spcPts val="10499"/>
                </a:lnSpc>
              </a:pP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3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lvl="0">
                <a:lnSpc>
                  <a:spcPts val="5039"/>
                </a:lnSpc>
              </a:pPr>
              <a:r>
                <a:rPr lang="en-US" sz="3600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Shalev Cohen, Noam Hadad</a:t>
              </a:r>
            </a:p>
            <a:p>
              <a:pPr lvl="0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GenAI-Based Person-in-Water Detection in Rough Seas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>
              <a:latin typeface="DM Sans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2770" y="553769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Project Review - </a:t>
            </a:r>
            <a:r>
              <a:rPr lang="en-US" sz="8000" dirty="0" err="1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StormVision</a:t>
            </a: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3548" y="4310986"/>
            <a:ext cx="4722020" cy="4064551"/>
            <a:chOff x="0" y="-47625"/>
            <a:chExt cx="6296027" cy="50494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6"/>
              <a:ext cx="6296027" cy="3246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u="sng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: </a:t>
              </a: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Drone RGB image (real calm-sea + synthetic storm-sea)</a:t>
              </a: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u="sng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Output</a:t>
              </a:r>
              <a:r>
                <a:rPr lang="en-US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: </a:t>
              </a:r>
              <a:r>
                <a:rPr lang="he-IL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chemeClr val="bg1"/>
                  </a:solidFill>
                  <a:latin typeface="DM Sans" pitchFamily="2" charset="0"/>
                </a:rPr>
                <a:t>Bounding Boxes (location) and Confidence Scores (probability).</a:t>
              </a:r>
              <a:endParaRPr lang="en-US" sz="2500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20200" y="4310986"/>
            <a:ext cx="6385226" cy="6649168"/>
            <a:chOff x="0" y="-47625"/>
            <a:chExt cx="7475564" cy="4327855"/>
          </a:xfrm>
        </p:grpSpPr>
        <p:sp>
          <p:nvSpPr>
            <p:cNvPr id="8" name="TextBox 8"/>
            <p:cNvSpPr txBox="1"/>
            <p:nvPr/>
          </p:nvSpPr>
          <p:spPr>
            <a:xfrm>
              <a:off x="19824" y="649291"/>
              <a:ext cx="7455740" cy="363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Added synthetic storm data generation using </a:t>
              </a:r>
              <a:r>
                <a:rPr lang="en-US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Stable Diffusion + ControlNet</a:t>
              </a:r>
              <a:r>
                <a:rPr lang="he-IL" sz="2500" b="1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(inpainting with object-preserving masks)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Introduced pair-aware dataset design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(ORIG vs SYNTH image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(</a:t>
              </a: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Changed the problem formulation from image classification to object detection (bounding boxes + confidence)</a:t>
              </a: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26806" y="4310986"/>
            <a:ext cx="6261194" cy="5436896"/>
            <a:chOff x="-137493" y="-47625"/>
            <a:chExt cx="5890593" cy="6160719"/>
          </a:xfrm>
        </p:grpSpPr>
        <p:sp>
          <p:nvSpPr>
            <p:cNvPr id="11" name="TextBox 11"/>
            <p:cNvSpPr txBox="1"/>
            <p:nvPr/>
          </p:nvSpPr>
          <p:spPr>
            <a:xfrm>
              <a:off x="-137493" y="1477608"/>
              <a:ext cx="5753100" cy="4635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</a:rPr>
                <a:t>Built a paired real-synthetic storm dataset for person-in-water detection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</a:endParaRPr>
            </a:p>
            <a:p>
              <a:pPr>
                <a:lnSpc>
                  <a:spcPts val="2939"/>
                </a:lnSpc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Introduced pair-aware evaluation to directly measure robustness degradation</a:t>
              </a: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Demonstrated that fine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-</a:t>
              </a:r>
              <a:r>
                <a:rPr lang="en-US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tuning with synthetic storm data improves detection robustness under</a:t>
              </a:r>
              <a:r>
                <a:rPr lang="he-IL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 </a:t>
              </a:r>
              <a:r>
                <a:rPr lang="en" sz="2500" dirty="0">
                  <a:solidFill>
                    <a:srgbClr val="F0F5F9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severe sea conditions</a:t>
              </a:r>
              <a:endParaRPr lang="en-US" sz="25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" pitchFamily="2" charset="0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105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Goal: Detect a person in water from aerial drone images and evaluate robustness under calm-to-storm sea</a:t>
            </a:r>
            <a:r>
              <a:rPr lang="he-IL" sz="32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 </a:t>
            </a:r>
            <a:r>
              <a:rPr lang="en" sz="3200" dirty="0">
                <a:solidFill>
                  <a:srgbClr val="F0F5F9"/>
                </a:solidFill>
                <a:latin typeface="Georgia Pro" panose="02040502050405020303" pitchFamily="18" charset="0"/>
                <a:ea typeface="Georgia Pro"/>
                <a:cs typeface="Georgia Pro"/>
                <a:sym typeface="Georgia Pro"/>
              </a:rPr>
              <a:t>conditions using synthetic data</a:t>
            </a:r>
            <a:endParaRPr lang="en-US" sz="3200" dirty="0">
              <a:solidFill>
                <a:srgbClr val="F0F5F9"/>
              </a:solidFill>
              <a:latin typeface="Georgia Pro" panose="02040502050405020303" pitchFamily="18" charset="0"/>
              <a:ea typeface="Georgia Pro"/>
              <a:cs typeface="Georgia Pro"/>
              <a:sym typeface="Georgia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C57A3B4-D515-14AB-2B85-EBA8250380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223255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Georgia Pro" panose="02040502050405020303" pitchFamily="18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FA737073-7558-D2A2-40A9-112D0DB04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05410"/>
              </p:ext>
            </p:extLst>
          </p:nvPr>
        </p:nvGraphicFramePr>
        <p:xfrm>
          <a:off x="-1" y="1409699"/>
          <a:ext cx="18288000" cy="8731990"/>
        </p:xfrm>
        <a:graphic>
          <a:graphicData uri="http://schemas.openxmlformats.org/drawingml/2006/table">
            <a:tbl>
              <a:tblPr/>
              <a:tblGrid>
                <a:gridCol w="914401">
                  <a:extLst>
                    <a:ext uri="{9D8B030D-6E8A-4147-A177-3AD203B41FA5}">
                      <a16:colId xmlns:a16="http://schemas.microsoft.com/office/drawing/2014/main" val="1762507965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51690470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29862794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486344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379813888"/>
                    </a:ext>
                  </a:extLst>
                </a:gridCol>
                <a:gridCol w="5105399">
                  <a:extLst>
                    <a:ext uri="{9D8B030D-6E8A-4147-A177-3AD203B41FA5}">
                      <a16:colId xmlns:a16="http://schemas.microsoft.com/office/drawing/2014/main" val="1260163090"/>
                    </a:ext>
                  </a:extLst>
                </a:gridCol>
              </a:tblGrid>
              <a:tr h="81227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he-IL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#</a:t>
                      </a:r>
                      <a:endParaRPr lang="he-IL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Paper / Year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Task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Method &amp; Data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Key Findings &amp; Limitations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Relevance to My Project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532505"/>
                  </a:ext>
                </a:extLst>
              </a:tr>
              <a:tr h="24114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1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SeaDronesSee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(2022)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  <a:hlinkClick r:id="rId3"/>
                        </a:rPr>
                        <a:t>[reference]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Human detection in open water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54K frames (YOLO / R-CNN)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Small humans are hard to detect.</a:t>
                      </a:r>
                    </a:p>
                    <a:p>
                      <a:pPr rtl="0">
                        <a:buNone/>
                      </a:pPr>
                      <a:b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No rough-sea conditions.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Serves as the main dataset we extend with GenAI rough-sea augmentation.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23238"/>
                  </a:ext>
                </a:extLst>
              </a:tr>
              <a:tr h="26399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2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Person-in-Water Detection (2024)</a:t>
                      </a:r>
                      <a:endParaRPr lang="he-IL" sz="2400" b="1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  <a:hlinkClick r:id="rId4"/>
                        </a:rPr>
                        <a:t>[reference]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Detect people for SAR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72K frames, YOLOv4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Accuracy drops in unseen environments.</a:t>
                      </a:r>
                    </a:p>
                    <a:p>
                      <a:pPr rtl="0">
                        <a:buNone/>
                      </a:pPr>
                      <a:b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Lacks extreme sea states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and 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extreme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weather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Shows that person-in-water detectors fail under unseen conditions, directly motivating our calm-to-storm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robustness evaluation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245896"/>
                  </a:ext>
                </a:extLst>
              </a:tr>
              <a:tr h="28683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</a:t>
                      </a:r>
                      <a:endParaRPr lang="he-IL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SafeSea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(2024)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  <a:hlinkClick r:id="rId5"/>
                        </a:rPr>
                        <a:t>[reference]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Generate synthetic harsh sea states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Latent Diffusion (Sea editing)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Finding:</a:t>
                      </a: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Rough-sea augmentation improves robustness.</a:t>
                      </a:r>
                    </a:p>
                    <a:p>
                      <a:pPr rtl="0">
                        <a:buNone/>
                      </a:pPr>
                      <a:b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Limit:</a:t>
                      </a:r>
                      <a:r>
                        <a:rPr lang="en" sz="240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Not focused on "person-in-water".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The conceptual foundation for our GenAI sea-state augmentation approach.</a:t>
                      </a:r>
                    </a:p>
                  </a:txBody>
                  <a:tcPr marL="38661" marR="38661" marT="25774" marB="2577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35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B9304412-911F-0D2F-549E-7C9081401B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1F2131F-8645-C6A6-68D0-6E2F486A73D0}"/>
              </a:ext>
            </a:extLst>
          </p:cNvPr>
          <p:cNvSpPr txBox="1"/>
          <p:nvPr/>
        </p:nvSpPr>
        <p:spPr>
          <a:xfrm>
            <a:off x="4191000" y="2019300"/>
            <a:ext cx="13258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br>
              <a:rPr lang="en-US" dirty="0"/>
            </a:b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2E729D7-AB0C-32BB-3F92-7697247C7961}"/>
              </a:ext>
            </a:extLst>
          </p:cNvPr>
          <p:cNvSpPr txBox="1"/>
          <p:nvPr/>
        </p:nvSpPr>
        <p:spPr>
          <a:xfrm>
            <a:off x="3886200" y="460861"/>
            <a:ext cx="185166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Georgia Pro" panose="02040502050405020303" pitchFamily="18" charset="0"/>
              </a:rPr>
              <a:t>Examples Synthetic generation :</a:t>
            </a:r>
            <a:endParaRPr lang="he-IL" sz="48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6" name="תמונה 5" descr="תמונה שמכילה מים, אגם, בחוץ, ערפ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0EF03E0-4283-65A1-C04E-B3E8AED92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395412"/>
            <a:ext cx="9296400" cy="4052888"/>
          </a:xfrm>
          <a:prstGeom prst="rect">
            <a:avLst/>
          </a:prstGeom>
        </p:spPr>
      </p:pic>
      <p:pic>
        <p:nvPicPr>
          <p:cNvPr id="8" name="תמונה 7" descr="תמונה שמכילה מים, בחוץ, אגם, תחבור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5BD5AB7-7E03-167E-70AB-FE971BFF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412"/>
            <a:ext cx="8991600" cy="4052888"/>
          </a:xfrm>
          <a:prstGeom prst="rect">
            <a:avLst/>
          </a:prstGeom>
        </p:spPr>
      </p:pic>
      <p:pic>
        <p:nvPicPr>
          <p:cNvPr id="15" name="תמונה 14" descr="תמונה שמכילה ענן, שמיים, בחוץ, חוף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0FCC2CF-5B2F-309C-F3E6-B26260C77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432564"/>
            <a:ext cx="9448800" cy="4800600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F8DC2DA-88D1-73B8-7436-284576C7F6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143" r="11966" b="5132"/>
          <a:stretch>
            <a:fillRect/>
          </a:stretch>
        </p:blipFill>
        <p:spPr>
          <a:xfrm>
            <a:off x="0" y="5416826"/>
            <a:ext cx="899160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3D5A338D-42F9-3A5C-8A20-634749DC93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DM Sans" pitchFamily="2" charset="0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1658600" y="1933871"/>
            <a:ext cx="6172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Dataset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8702672" y="2495610"/>
            <a:ext cx="9718676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Total Volume:</a:t>
            </a:r>
            <a:r>
              <a:rPr lang="he-IL" sz="28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~600 Images (300 Original + 300 Synthetic).</a:t>
            </a:r>
          </a:p>
          <a:p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Positive Samples: 450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Contain labeled objects (People / Boats).</a:t>
            </a:r>
          </a:p>
          <a:p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Negative Samples (Background): 150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"Empty" stormy sea (No objects).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Crucial for reducing False Positives.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911222" y="2041592"/>
            <a:ext cx="5486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</a:t>
            </a:r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generation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0" y="2703516"/>
            <a:ext cx="845820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Inpainting: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Uses automated masks to protect people and boats, changing only the weather around them.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Structure Preservation: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Uses 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ControlNet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 to lock the image outlines.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3168737" y="6742927"/>
            <a:ext cx="126172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EDA highlights Original Dataset (</a:t>
            </a:r>
            <a:r>
              <a:rPr lang="en" sz="3200" b="1" dirty="0" err="1">
                <a:solidFill>
                  <a:schemeClr val="bg1"/>
                </a:solidFill>
                <a:latin typeface="DM Sans" pitchFamily="2" charset="0"/>
              </a:rPr>
              <a:t>SeaDronesSee</a:t>
            </a:r>
            <a:r>
              <a:rPr lang="en" sz="3200" b="1" dirty="0">
                <a:solidFill>
                  <a:schemeClr val="bg1"/>
                </a:solidFill>
                <a:latin typeface="DM Sans" pitchFamily="2" charset="0"/>
              </a:rPr>
              <a:t>)</a:t>
            </a:r>
            <a:endParaRPr lang="he-IL" sz="32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2899392" y="7587737"/>
            <a:ext cx="1295020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Tiny Objects: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Targets (</a:t>
            </a:r>
            <a:r>
              <a:rPr lang="en-US" sz="2800" dirty="0">
                <a:solidFill>
                  <a:schemeClr val="bg1"/>
                </a:solidFill>
                <a:latin typeface="DM Sans" pitchFamily="2" charset="0"/>
              </a:rPr>
              <a:t>Persons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) occupy &lt;1% of the image pixels, making detection difficult.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Background Dominance: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Images are 95%+ water, creating a high signal-to-noise ratio.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AB212B-E36E-B56C-C975-2E3821A4D2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22B0376-2A49-65AD-1622-B6D47CDF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77200" cy="102869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787B56D-07DD-B540-1576-C9570AB1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15" y="-1"/>
            <a:ext cx="1027555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6ECE734F-CE7C-B424-3BAB-E17DC6281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>
              <a:latin typeface="DM Sans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851" y="2742335"/>
            <a:ext cx="10201403" cy="2698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457200" lvl="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Model A (Baseline): </a:t>
            </a:r>
            <a:r>
              <a:rPr lang="en-US" sz="32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Standard YOLOv8s pre-trained </a:t>
            </a:r>
          </a:p>
          <a:p>
            <a:pPr lvl="0">
              <a:lnSpc>
                <a:spcPts val="3543"/>
              </a:lnSpc>
            </a:pPr>
            <a:endParaRPr lang="he-IL" sz="3200" dirty="0">
              <a:solidFill>
                <a:srgbClr val="F0F5F9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457200" lvl="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Model B (Finetuned): </a:t>
            </a:r>
            <a:r>
              <a:rPr lang="en-US" sz="3200" dirty="0">
                <a:solidFill>
                  <a:srgbClr val="F0F5F9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Fine-tuned on our hybrid dataset (Real + Synthetic) to master detection in storm conditions.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33600" y="2087008"/>
            <a:ext cx="3076953" cy="637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40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 </a:t>
            </a:r>
            <a:r>
              <a:rPr lang="en-US" sz="3600" b="1" dirty="0">
                <a:solidFill>
                  <a:srgbClr val="F0F5F9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Baselines</a:t>
            </a:r>
            <a:endParaRPr lang="en-US" sz="4000" b="1" dirty="0">
              <a:solidFill>
                <a:srgbClr val="F0F5F9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6048" y="3196317"/>
            <a:ext cx="7132101" cy="3233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0F5F9"/>
                </a:solidFill>
                <a:latin typeface="DM Sans" pitchFamily="2" charset="0"/>
              </a:rPr>
              <a:t>Higher Recall: </a:t>
            </a:r>
            <a:r>
              <a:rPr lang="en-US" sz="3200" dirty="0">
                <a:solidFill>
                  <a:srgbClr val="F0F5F9"/>
                </a:solidFill>
                <a:latin typeface="DM Sans" pitchFamily="2" charset="0"/>
              </a:rPr>
              <a:t>Significantly improved detection of small targets in storm conditions.</a:t>
            </a: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endParaRPr lang="he-IL" sz="3200" dirty="0">
              <a:solidFill>
                <a:srgbClr val="F0F5F9"/>
              </a:solidFill>
              <a:latin typeface="DM Sans" pitchFamily="2" charset="0"/>
            </a:endParaRP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0F5F9"/>
                </a:solidFill>
                <a:latin typeface="DM Sans" pitchFamily="2" charset="0"/>
                <a:sym typeface="DM Sans"/>
              </a:rPr>
              <a:t>Weather Resilience: </a:t>
            </a:r>
            <a:r>
              <a:rPr lang="en-US" sz="3200" dirty="0">
                <a:solidFill>
                  <a:srgbClr val="F0F5F9"/>
                </a:solidFill>
                <a:latin typeface="DM Sans" pitchFamily="2" charset="0"/>
                <a:sym typeface="DM Sans"/>
              </a:rPr>
              <a:t>Successfully detects objects through rain and fog, outperforming the baseline.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45025" y="2217921"/>
            <a:ext cx="2695951" cy="622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36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36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17B46DD-15E4-E10B-37CC-643B8A4D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0446"/>
            <a:ext cx="11353799" cy="4864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9EDC53-B91E-8D2F-EB57-3BF36E150D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>
              <a:latin typeface="DM Sans" pitchFamily="2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C48234B-33B5-4B3D-8E4C-B94A2AA7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61"/>
          <a:stretch>
            <a:fillRect/>
          </a:stretch>
        </p:blipFill>
        <p:spPr>
          <a:xfrm>
            <a:off x="0" y="1028700"/>
            <a:ext cx="18243131" cy="92984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47F6E19-7EF5-282D-714D-CDBA044A9D45}"/>
              </a:ext>
            </a:extLst>
          </p:cNvPr>
          <p:cNvSpPr txBox="1"/>
          <p:nvPr/>
        </p:nvSpPr>
        <p:spPr>
          <a:xfrm>
            <a:off x="1752600" y="257338"/>
            <a:ext cx="156972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DM Sans" pitchFamily="2" charset="0"/>
              </a:rPr>
              <a:t>Baseline Model                vs             Finetune Model</a:t>
            </a:r>
            <a:endParaRPr lang="he-IL" sz="48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5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BAFB759-4E61-2719-2052-9EBC4707F4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09600" y="190500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D536F80B-2837-E542-B45B-A388EA264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35075"/>
              </p:ext>
            </p:extLst>
          </p:nvPr>
        </p:nvGraphicFramePr>
        <p:xfrm>
          <a:off x="0" y="1319015"/>
          <a:ext cx="18258181" cy="8927229"/>
        </p:xfrm>
        <a:graphic>
          <a:graphicData uri="http://schemas.openxmlformats.org/drawingml/2006/table">
            <a:tbl>
              <a:tblPr/>
              <a:tblGrid>
                <a:gridCol w="1014343">
                  <a:extLst>
                    <a:ext uri="{9D8B030D-6E8A-4147-A177-3AD203B41FA5}">
                      <a16:colId xmlns:a16="http://schemas.microsoft.com/office/drawing/2014/main" val="362685475"/>
                    </a:ext>
                  </a:extLst>
                </a:gridCol>
                <a:gridCol w="3277109">
                  <a:extLst>
                    <a:ext uri="{9D8B030D-6E8A-4147-A177-3AD203B41FA5}">
                      <a16:colId xmlns:a16="http://schemas.microsoft.com/office/drawing/2014/main" val="178144342"/>
                    </a:ext>
                  </a:extLst>
                </a:gridCol>
                <a:gridCol w="10953469">
                  <a:extLst>
                    <a:ext uri="{9D8B030D-6E8A-4147-A177-3AD203B41FA5}">
                      <a16:colId xmlns:a16="http://schemas.microsoft.com/office/drawing/2014/main" val="1998570792"/>
                    </a:ext>
                  </a:extLst>
                </a:gridCol>
                <a:gridCol w="3013260">
                  <a:extLst>
                    <a:ext uri="{9D8B030D-6E8A-4147-A177-3AD203B41FA5}">
                      <a16:colId xmlns:a16="http://schemas.microsoft.com/office/drawing/2014/main" val="1258185417"/>
                    </a:ext>
                  </a:extLst>
                </a:gridCol>
              </a:tblGrid>
              <a:tr h="38623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Week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Phase Focus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Key Tasks (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StormVision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Specifics)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Weekly Deliverable</a:t>
                      </a:r>
                      <a:endParaRPr lang="en" sz="240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086422"/>
                  </a:ext>
                </a:extLst>
              </a:tr>
              <a:tr h="184528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1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Data-Centric Optimization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(Refining the input)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</a:t>
                      </a: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Hard Negative Mining: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Generate additional "empty sea" images (specifically with heavy foam/whitecaps</a:t>
                      </a: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Extreme Scenarios: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Create a small batch of edge cases (e.g., night/low-light, heavy fog mix) to test robustness.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v2_synth_dataset</a:t>
                      </a:r>
                    </a:p>
                    <a:p>
                      <a:pPr rtl="0">
                        <a:buNone/>
                      </a:pP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(Enhanced &amp; Cleaned)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16176"/>
                  </a:ext>
                </a:extLst>
              </a:tr>
              <a:tr h="189166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2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Model-Centric Optimization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(Tuning &amp; Training)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Architecture Comparison (Optional):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Train YOLOv8m (Medium) alongside the current Small version 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</a:t>
                      </a:r>
                      <a:r>
                        <a:rPr lang="en" sz="20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best.pt</a:t>
                      </a: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Model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729807"/>
                  </a:ext>
                </a:extLst>
              </a:tr>
              <a:tr h="14767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Evaluation &amp; Analysis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(Visualizing Results)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Evaluation &amp; Analysis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Results &amp; Graphs</a:t>
                      </a:r>
                    </a:p>
                    <a:p>
                      <a:pPr rtl="0">
                        <a:buNone/>
                      </a:pPr>
                      <a:b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763461"/>
                  </a:ext>
                </a:extLst>
              </a:tr>
              <a:tr h="330434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he-IL" sz="2000" b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4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Delivery &amp; Presentation</a:t>
                      </a:r>
                    </a:p>
                    <a:p>
                      <a:pPr rtl="0">
                        <a:buNone/>
                      </a:pPr>
                      <a:b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i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(Packaging)</a:t>
                      </a: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Repository Cleanup: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Organize code, upload datasets, and write a detailed </a:t>
                      </a:r>
                      <a:r>
                        <a:rPr lang="en" sz="24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README.md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(Motivation, Pipeline, Results).</a:t>
                      </a: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Visual Abstract: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Create one high-level diagram summarizing the Input -&gt; Hybrid Pipeline -&gt; Output.</a:t>
                      </a: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marL="342900" indent="-342900" rtl="0">
                        <a:buFont typeface="Arial" panose="020B0604020202020204" pitchFamily="34" charset="0"/>
                        <a:buChar char="•"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Presentation: 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Prepare the 5-slide deck: Motivation, Novelty, Methodology, Results, and Conclusions.</a:t>
                      </a:r>
                    </a:p>
                    <a:p>
                      <a:pPr rtl="0">
                        <a:buNone/>
                      </a:pPr>
                      <a:endParaRPr lang="en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Final Submission</a:t>
                      </a:r>
                    </a:p>
                    <a:p>
                      <a:pPr rtl="0">
                        <a:buNone/>
                      </a:pPr>
                      <a:b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</a:br>
                      <a:endParaRPr lang="en" sz="20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0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(GitHub Repo + PPT/PDF)</a:t>
                      </a:r>
                    </a:p>
                  </a:txBody>
                  <a:tcPr marL="16149" marR="16149" marT="10766" marB="1076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2049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733</Words>
  <Application>Microsoft Macintosh PowerPoint</Application>
  <PresentationFormat>מותאם אישית</PresentationFormat>
  <Paragraphs>133</Paragraphs>
  <Slides>9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Georgia Pro Light</vt:lpstr>
      <vt:lpstr>Georgia Pro</vt:lpstr>
      <vt:lpstr>DM Sans</vt:lpstr>
      <vt:lpstr>Arial</vt:lpstr>
      <vt:lpstr>Calibri</vt:lpstr>
      <vt:lpstr>Aptos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24</cp:revision>
  <dcterms:created xsi:type="dcterms:W3CDTF">2006-08-16T00:00:00Z</dcterms:created>
  <dcterms:modified xsi:type="dcterms:W3CDTF">2025-12-24T07:11:27Z</dcterms:modified>
  <dc:identifier>DAG6Kokl9Zk</dc:identifier>
</cp:coreProperties>
</file>